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2" r:id="rId4"/>
    <p:sldId id="258" r:id="rId5"/>
    <p:sldId id="259" r:id="rId6"/>
    <p:sldId id="260" r:id="rId7"/>
    <p:sldId id="261" r:id="rId8"/>
    <p:sldId id="263" r:id="rId9"/>
    <p:sldId id="267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606"/>
    <a:srgbClr val="A7F04E"/>
    <a:srgbClr val="FF33CC"/>
    <a:srgbClr val="640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78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857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327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407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858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46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26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70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633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72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57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24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14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62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85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C2BCC-7722-4A2E-9635-B049C414152A}" type="datetimeFigureOut">
              <a:rPr lang="en-GB" smtClean="0"/>
              <a:t>27/06/2016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D99B48-6BDA-465E-B729-D98A4AD04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3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461" y="3973657"/>
            <a:ext cx="1889539" cy="288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83" y="210958"/>
            <a:ext cx="2481576" cy="1789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 flipV="1">
            <a:off x="6590072" y="4842006"/>
            <a:ext cx="2192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2D050"/>
                </a:solidFill>
              </a:rPr>
              <a:t>Kieran Smith</a:t>
            </a:r>
          </a:p>
          <a:p>
            <a:pPr algn="ctr"/>
            <a:r>
              <a:rPr lang="en-GB" sz="2000" b="1" dirty="0">
                <a:solidFill>
                  <a:srgbClr val="FA8606"/>
                </a:solidFill>
              </a:rPr>
              <a:t>Reward Champion of the Year 2015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3463" y="130346"/>
            <a:ext cx="6466609" cy="3574473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Boston College Benefits Strategy- The rewards of investing in health and wellbeing   </a:t>
            </a:r>
          </a:p>
        </p:txBody>
      </p:sp>
      <p:sp>
        <p:nvSpPr>
          <p:cNvPr id="10" name="Oval 9"/>
          <p:cNvSpPr/>
          <p:nvPr/>
        </p:nvSpPr>
        <p:spPr>
          <a:xfrm rot="20168794">
            <a:off x="5832236" y="2681957"/>
            <a:ext cx="2127725" cy="20655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A8606"/>
                </a:solidFill>
              </a:rPr>
              <a:t>At a low cost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211739"/>
              </p:ext>
            </p:extLst>
          </p:nvPr>
        </p:nvGraphicFramePr>
        <p:xfrm>
          <a:off x="9907929" y="581890"/>
          <a:ext cx="202083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966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Tim Millington</a:t>
                      </a:r>
                    </a:p>
                    <a:p>
                      <a:pPr algn="ctr"/>
                      <a:r>
                        <a:rPr lang="en-GB" sz="2400" dirty="0">
                          <a:solidFill>
                            <a:schemeClr val="tx1"/>
                          </a:solidFill>
                        </a:rPr>
                        <a:t>HR Manager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521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85" y="1885951"/>
            <a:ext cx="10515600" cy="2455340"/>
          </a:xfrm>
        </p:spPr>
        <p:txBody>
          <a:bodyPr>
            <a:noAutofit/>
          </a:bodyPr>
          <a:lstStyle/>
          <a:p>
            <a:r>
              <a:rPr lang="en-US" sz="7200" dirty="0"/>
              <a:t>“It always seems impossible until its done.”</a:t>
            </a:r>
            <a:br>
              <a:rPr lang="en-US" sz="7200" dirty="0"/>
            </a:br>
            <a:endParaRPr lang="en-GB" sz="7200" dirty="0"/>
          </a:p>
        </p:txBody>
      </p:sp>
      <p:sp>
        <p:nvSpPr>
          <p:cNvPr id="4" name="TextBox 3"/>
          <p:cNvSpPr txBox="1"/>
          <p:nvPr/>
        </p:nvSpPr>
        <p:spPr>
          <a:xfrm>
            <a:off x="5133110" y="4675909"/>
            <a:ext cx="464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Nelson Mandela</a:t>
            </a:r>
            <a:endParaRPr lang="en-GB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479385" y="218049"/>
            <a:ext cx="4008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A86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Remember…</a:t>
            </a:r>
            <a:endParaRPr lang="en-US" sz="5400" b="0" cap="none" spc="0" dirty="0">
              <a:ln w="0"/>
              <a:solidFill>
                <a:srgbClr val="FA860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333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91" y="1236359"/>
            <a:ext cx="5553458" cy="37113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7" y="4947662"/>
            <a:ext cx="6405162" cy="1910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020" y="1236360"/>
            <a:ext cx="912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				</a:t>
            </a:r>
            <a:endParaRPr lang="en-GB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613020" y="249378"/>
            <a:ext cx="6740280" cy="792344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Why a Wellbeing strategy?</a:t>
            </a:r>
          </a:p>
        </p:txBody>
      </p:sp>
    </p:spTree>
    <p:extLst>
      <p:ext uri="{BB962C8B-B14F-4D97-AF65-F5344CB8AC3E}">
        <p14:creationId xmlns:p14="http://schemas.microsoft.com/office/powerpoint/2010/main" val="401529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87" y="1418591"/>
            <a:ext cx="8596668" cy="38807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5400" dirty="0"/>
              <a:t>Budget Restrictions</a:t>
            </a:r>
          </a:p>
          <a:p>
            <a:r>
              <a:rPr lang="en-GB" sz="5400" dirty="0"/>
              <a:t>Listen to Staff Suggestion</a:t>
            </a:r>
          </a:p>
          <a:p>
            <a:pPr>
              <a:lnSpc>
                <a:spcPct val="150000"/>
              </a:lnSpc>
            </a:pPr>
            <a:r>
              <a:rPr lang="en-GB" sz="5400" dirty="0"/>
              <a:t>MAKE IT HAPPEN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7" y="4947662"/>
            <a:ext cx="6405162" cy="19103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6787" y="249378"/>
            <a:ext cx="5817243" cy="792344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Initial Situation</a:t>
            </a:r>
          </a:p>
        </p:txBody>
      </p:sp>
    </p:spTree>
    <p:extLst>
      <p:ext uri="{BB962C8B-B14F-4D97-AF65-F5344CB8AC3E}">
        <p14:creationId xmlns:p14="http://schemas.microsoft.com/office/powerpoint/2010/main" val="247915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704109"/>
            <a:ext cx="10113819" cy="4337253"/>
          </a:xfrm>
        </p:spPr>
        <p:txBody>
          <a:bodyPr>
            <a:normAutofit/>
          </a:bodyPr>
          <a:lstStyle/>
          <a:p>
            <a:r>
              <a:rPr lang="en-GB" sz="4400" dirty="0"/>
              <a:t>Health Cash plan – Not being used</a:t>
            </a:r>
          </a:p>
          <a:p>
            <a:r>
              <a:rPr lang="en-GB" sz="4400" dirty="0"/>
              <a:t>Continued ‘I didn’t know’ attitude</a:t>
            </a:r>
          </a:p>
          <a:p>
            <a:r>
              <a:rPr lang="en-GB" sz="4400" dirty="0"/>
              <a:t>Lack of technology usage</a:t>
            </a:r>
          </a:p>
          <a:p>
            <a:r>
              <a:rPr lang="en-GB" sz="4400" dirty="0"/>
              <a:t>Need to engage staff</a:t>
            </a:r>
          </a:p>
          <a:p>
            <a:r>
              <a:rPr lang="en-GB" sz="4400" dirty="0"/>
              <a:t>Importance of Workforce Health</a:t>
            </a:r>
          </a:p>
          <a:p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58820" y="6211669"/>
            <a:ext cx="1074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you replace negative thoughts with positive ones, you'll start having positive results. </a:t>
            </a:r>
            <a:r>
              <a:rPr lang="en-US" sz="1400" i="1" dirty="0"/>
              <a:t>Willie Nelson</a:t>
            </a:r>
            <a:br>
              <a:rPr lang="en-US" dirty="0"/>
            </a:b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36419" y="269510"/>
            <a:ext cx="8011390" cy="1264292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Why the change in emphasis?</a:t>
            </a:r>
          </a:p>
        </p:txBody>
      </p:sp>
    </p:spTree>
    <p:extLst>
      <p:ext uri="{BB962C8B-B14F-4D97-AF65-F5344CB8AC3E}">
        <p14:creationId xmlns:p14="http://schemas.microsoft.com/office/powerpoint/2010/main" val="3439493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65118"/>
            <a:ext cx="10363200" cy="4576245"/>
          </a:xfrm>
        </p:spPr>
        <p:txBody>
          <a:bodyPr>
            <a:normAutofit/>
          </a:bodyPr>
          <a:lstStyle/>
          <a:p>
            <a:r>
              <a:rPr lang="en-GB" sz="3200" dirty="0"/>
              <a:t>Time, energy, commitment</a:t>
            </a:r>
          </a:p>
          <a:p>
            <a:r>
              <a:rPr lang="en-GB" sz="3200" dirty="0"/>
              <a:t>Market Research/Knowledge of free to use software.</a:t>
            </a:r>
          </a:p>
          <a:p>
            <a:r>
              <a:rPr lang="en-GB" sz="3200" dirty="0"/>
              <a:t>Free website creation software (</a:t>
            </a:r>
            <a:r>
              <a:rPr lang="en-GB" sz="3200" dirty="0" err="1"/>
              <a:t>weebly</a:t>
            </a:r>
            <a:r>
              <a:rPr lang="en-GB" sz="3200" dirty="0"/>
              <a:t>)</a:t>
            </a:r>
          </a:p>
          <a:p>
            <a:r>
              <a:rPr lang="en-GB" sz="3200" dirty="0"/>
              <a:t>Free customised e-mail software (</a:t>
            </a:r>
            <a:r>
              <a:rPr lang="en-GB" sz="3200" dirty="0" err="1"/>
              <a:t>mailchimp</a:t>
            </a:r>
            <a:r>
              <a:rPr lang="en-GB" sz="3200" dirty="0"/>
              <a:t>)</a:t>
            </a:r>
          </a:p>
          <a:p>
            <a:r>
              <a:rPr lang="en-GB" sz="3200" dirty="0"/>
              <a:t>Combine software effectively</a:t>
            </a:r>
          </a:p>
          <a:p>
            <a:r>
              <a:rPr lang="en-GB" sz="3200" dirty="0"/>
              <a:t>Know your stakeholders</a:t>
            </a:r>
          </a:p>
          <a:p>
            <a:r>
              <a:rPr lang="en-GB" sz="3200" dirty="0"/>
              <a:t>Real Partnership Working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9918" y="6153814"/>
            <a:ext cx="11829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good ideas and true innovation, you need human interaction, conflict, argument, debate. </a:t>
            </a:r>
            <a:r>
              <a:rPr lang="en-US" sz="1400" i="1" dirty="0"/>
              <a:t>Margaret Heffernan</a:t>
            </a:r>
            <a:br>
              <a:rPr lang="en-US" dirty="0"/>
            </a:br>
            <a:endParaRPr lang="en-US" dirty="0"/>
          </a:p>
          <a:p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509156" y="269510"/>
            <a:ext cx="6620850" cy="772211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Ingredients for Success?</a:t>
            </a:r>
          </a:p>
        </p:txBody>
      </p:sp>
    </p:spTree>
    <p:extLst>
      <p:ext uri="{BB962C8B-B14F-4D97-AF65-F5344CB8AC3E}">
        <p14:creationId xmlns:p14="http://schemas.microsoft.com/office/powerpoint/2010/main" val="2331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988B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269606"/>
            <a:ext cx="10544537" cy="511849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73866" y="362108"/>
            <a:ext cx="4842077" cy="772211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The Website</a:t>
            </a:r>
          </a:p>
        </p:txBody>
      </p:sp>
    </p:spTree>
    <p:extLst>
      <p:ext uri="{BB962C8B-B14F-4D97-AF65-F5344CB8AC3E}">
        <p14:creationId xmlns:p14="http://schemas.microsoft.com/office/powerpoint/2010/main" val="35240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883B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048" y="1544668"/>
            <a:ext cx="10145371" cy="4925621"/>
          </a:xfrm>
        </p:spPr>
      </p:pic>
      <p:sp>
        <p:nvSpPr>
          <p:cNvPr id="7" name="Rounded Rectangle 6"/>
          <p:cNvSpPr/>
          <p:nvPr/>
        </p:nvSpPr>
        <p:spPr>
          <a:xfrm>
            <a:off x="838200" y="269510"/>
            <a:ext cx="4842077" cy="772211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/>
              <a:t>Mailchimp</a:t>
            </a:r>
            <a:endParaRPr lang="en-GB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r="11801"/>
          <a:stretch/>
        </p:blipFill>
        <p:spPr>
          <a:xfrm rot="20940999">
            <a:off x="-518536" y="201172"/>
            <a:ext cx="2275239" cy="17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242" y="1849582"/>
            <a:ext cx="10039158" cy="4164071"/>
          </a:xfrm>
        </p:spPr>
        <p:txBody>
          <a:bodyPr/>
          <a:lstStyle/>
          <a:p>
            <a:r>
              <a:rPr lang="en-GB" sz="3600" dirty="0"/>
              <a:t>Industry Average for emails 18.1 % open/  2.4% click rate</a:t>
            </a:r>
          </a:p>
          <a:p>
            <a:r>
              <a:rPr lang="en-GB" sz="3600" dirty="0"/>
              <a:t>Over 2200 website hits – internally.</a:t>
            </a:r>
          </a:p>
          <a:p>
            <a:r>
              <a:rPr lang="en-GB" sz="3600" dirty="0"/>
              <a:t>Combined innovation = Greater success</a:t>
            </a:r>
          </a:p>
          <a:p>
            <a:r>
              <a:rPr lang="en-GB" sz="3600" dirty="0"/>
              <a:t>Over 75% of employers do not measure return on investment.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9382" y="6311900"/>
            <a:ext cx="1186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400243" y="696191"/>
            <a:ext cx="6769484" cy="855144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Facts and Figures - Process</a:t>
            </a:r>
          </a:p>
        </p:txBody>
      </p:sp>
    </p:spTree>
    <p:extLst>
      <p:ext uri="{BB962C8B-B14F-4D97-AF65-F5344CB8AC3E}">
        <p14:creationId xmlns:p14="http://schemas.microsoft.com/office/powerpoint/2010/main" val="583879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242" y="1428750"/>
            <a:ext cx="10039158" cy="4584903"/>
          </a:xfrm>
        </p:spPr>
        <p:txBody>
          <a:bodyPr>
            <a:normAutofit lnSpcReduction="10000"/>
          </a:bodyPr>
          <a:lstStyle/>
          <a:p>
            <a:r>
              <a:rPr lang="en-GB" sz="3600" dirty="0"/>
              <a:t>Staff engagement dramatically changed </a:t>
            </a:r>
          </a:p>
          <a:p>
            <a:pPr lvl="2"/>
            <a:r>
              <a:rPr lang="en-GB" sz="3200" dirty="0"/>
              <a:t>Improved in 86 of 95 measures</a:t>
            </a:r>
          </a:p>
          <a:p>
            <a:r>
              <a:rPr lang="en-GB" sz="3600" dirty="0"/>
              <a:t>Staff Sickness Absence Reduced by 28%</a:t>
            </a:r>
          </a:p>
          <a:p>
            <a:pPr lvl="2"/>
            <a:r>
              <a:rPr lang="en-GB" sz="3200" dirty="0"/>
              <a:t>11-12 = 4114 days, 13-14 = 2955 day</a:t>
            </a:r>
          </a:p>
          <a:p>
            <a:pPr lvl="2"/>
            <a:r>
              <a:rPr lang="en-GB" sz="3200" dirty="0"/>
              <a:t>15-16 @3/4 year = increase in LT but continuing decrease in Short Term Absence.</a:t>
            </a:r>
          </a:p>
          <a:p>
            <a:r>
              <a:rPr lang="en-GB" sz="3600" dirty="0"/>
              <a:t>Majority believe employee health should be shared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9382" y="6311900"/>
            <a:ext cx="1186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400241" y="358292"/>
            <a:ext cx="7309813" cy="772211"/>
          </a:xfrm>
          <a:prstGeom prst="roundRect">
            <a:avLst/>
          </a:prstGeom>
          <a:solidFill>
            <a:srgbClr val="A7F04E"/>
          </a:solidFill>
          <a:ln w="76200">
            <a:solidFill>
              <a:srgbClr val="FA8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Facts and Figures - Outcomes</a:t>
            </a:r>
          </a:p>
        </p:txBody>
      </p:sp>
    </p:spTree>
    <p:extLst>
      <p:ext uri="{BB962C8B-B14F-4D97-AF65-F5344CB8AC3E}">
        <p14:creationId xmlns:p14="http://schemas.microsoft.com/office/powerpoint/2010/main" val="26716226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11831</TotalTime>
  <Words>265</Words>
  <Application>Microsoft Office PowerPoint</Application>
  <PresentationFormat>Widescreen</PresentationFormat>
  <Paragraphs>48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“It always seems impossible until its done.” 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kieran</dc:creator>
  <cp:lastModifiedBy>Yvonne Robinson</cp:lastModifiedBy>
  <cp:revision>67</cp:revision>
  <dcterms:created xsi:type="dcterms:W3CDTF">2015-07-02T09:26:16Z</dcterms:created>
  <dcterms:modified xsi:type="dcterms:W3CDTF">2016-06-27T09:59:16Z</dcterms:modified>
</cp:coreProperties>
</file>